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March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March 24, 2017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Ideal body weight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BMI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Body Types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38" y="1132254"/>
            <a:ext cx="3523606" cy="29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endomorph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Naturally </a:t>
            </a:r>
            <a:r>
              <a:rPr lang="en-US" sz="3200" dirty="0" smtClean="0">
                <a:solidFill>
                  <a:srgbClr val="FF0000"/>
                </a:solidFill>
              </a:rPr>
              <a:t>larger</a:t>
            </a:r>
            <a:r>
              <a:rPr lang="en-US" sz="3200" dirty="0" smtClean="0"/>
              <a:t> person characterized with a round face, wide hips, large bones, </a:t>
            </a:r>
            <a:r>
              <a:rPr lang="en-US" sz="3200" dirty="0" smtClean="0">
                <a:solidFill>
                  <a:srgbClr val="FF0000"/>
                </a:solidFill>
              </a:rPr>
              <a:t>slow</a:t>
            </a:r>
            <a:r>
              <a:rPr lang="en-US" sz="3200" dirty="0" smtClean="0">
                <a:solidFill>
                  <a:srgbClr val="649B1B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metabolism</a:t>
            </a:r>
            <a:r>
              <a:rPr lang="en-US" sz="3200" dirty="0" smtClean="0">
                <a:solidFill>
                  <a:srgbClr val="649B1B"/>
                </a:solidFill>
              </a:rPr>
              <a:t>.</a:t>
            </a:r>
          </a:p>
          <a:p>
            <a:r>
              <a:rPr lang="en-US" sz="3200" dirty="0" smtClean="0"/>
              <a:t>Endomorph examples: Seth </a:t>
            </a:r>
            <a:r>
              <a:rPr lang="en-US" sz="3200" dirty="0" err="1" smtClean="0"/>
              <a:t>Rogen</a:t>
            </a:r>
            <a:r>
              <a:rPr lang="en-US" sz="3200" dirty="0" smtClean="0"/>
              <a:t>, Jonah Hill, Oprah Winfrey, Queen </a:t>
            </a:r>
            <a:r>
              <a:rPr lang="en-US" sz="3200" dirty="0" err="1" smtClean="0"/>
              <a:t>Latifah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0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Percent Body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*The ratio of body fat compared to all other tissue (muscle, organs, bones, blood and other fluids)</a:t>
            </a:r>
          </a:p>
          <a:p>
            <a:endParaRPr lang="en-US" dirty="0"/>
          </a:p>
        </p:txBody>
      </p:sp>
      <p:pic>
        <p:nvPicPr>
          <p:cNvPr id="4" name="Picture 3" descr="Ideal-Body-Fat-Percentage-Cha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78" y="3261526"/>
            <a:ext cx="30670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Percent Body fat charts</a:t>
            </a:r>
            <a:endParaRPr lang="en-US" dirty="0"/>
          </a:p>
        </p:txBody>
      </p:sp>
      <p:pic>
        <p:nvPicPr>
          <p:cNvPr id="4" name="Content Placeholder 3" descr="body-fat-ranges-kids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41" r="-38641"/>
          <a:stretch/>
        </p:blipFill>
        <p:spPr>
          <a:xfrm>
            <a:off x="685800" y="1417637"/>
            <a:ext cx="7772400" cy="4990347"/>
          </a:xfrm>
        </p:spPr>
      </p:pic>
    </p:spTree>
    <p:extLst>
      <p:ext uri="{BB962C8B-B14F-4D97-AF65-F5344CB8AC3E}">
        <p14:creationId xmlns:p14="http://schemas.microsoft.com/office/powerpoint/2010/main" val="33780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Waist to hip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measurement of obesity that </a:t>
            </a:r>
            <a:r>
              <a:rPr lang="en-US" sz="2800" dirty="0" smtClean="0">
                <a:solidFill>
                  <a:srgbClr val="FF0000"/>
                </a:solidFill>
              </a:rPr>
              <a:t>compares waist size to hip size</a:t>
            </a:r>
          </a:p>
          <a:p>
            <a:r>
              <a:rPr lang="en-US" sz="2800" dirty="0" smtClean="0"/>
              <a:t>To determine the amount of </a:t>
            </a:r>
            <a:r>
              <a:rPr lang="en-US" sz="2800" dirty="0" smtClean="0">
                <a:solidFill>
                  <a:srgbClr val="FF0000"/>
                </a:solidFill>
              </a:rPr>
              <a:t>visceral fat </a:t>
            </a:r>
            <a:r>
              <a:rPr lang="en-US" sz="2800" dirty="0" smtClean="0"/>
              <a:t>which resides in the abdominal area and linked to </a:t>
            </a:r>
            <a:r>
              <a:rPr lang="en-US" sz="2800" dirty="0" smtClean="0">
                <a:solidFill>
                  <a:srgbClr val="FF0000"/>
                </a:solidFill>
              </a:rPr>
              <a:t>lifestyle diseases</a:t>
            </a:r>
            <a:r>
              <a:rPr lang="en-US" sz="2800" dirty="0"/>
              <a:t>;</a:t>
            </a:r>
            <a:r>
              <a:rPr lang="en-US" sz="2800" dirty="0" smtClean="0"/>
              <a:t> such as, coronary heart disease, hypertension and type 2 diabetes</a:t>
            </a:r>
          </a:p>
          <a:p>
            <a:r>
              <a:rPr lang="en-US" sz="2800" dirty="0" smtClean="0"/>
              <a:t>Abdominal obesity: </a:t>
            </a:r>
          </a:p>
          <a:p>
            <a:pPr lvl="1"/>
            <a:r>
              <a:rPr lang="en-US" sz="2400" dirty="0" smtClean="0"/>
              <a:t>Men = 0.90</a:t>
            </a:r>
          </a:p>
          <a:p>
            <a:pPr lvl="1"/>
            <a:r>
              <a:rPr lang="en-US" sz="2400" dirty="0" smtClean="0"/>
              <a:t>Women = 0.85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2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ip to waist ratio ch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762000"/>
            <a:ext cx="859536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62556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http://nutritionfirstfitness.com/tools.php?tool=waisttohip</a:t>
            </a:r>
          </a:p>
        </p:txBody>
      </p:sp>
    </p:spTree>
    <p:extLst>
      <p:ext uri="{BB962C8B-B14F-4D97-AF65-F5344CB8AC3E}">
        <p14:creationId xmlns:p14="http://schemas.microsoft.com/office/powerpoint/2010/main" val="35914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649B1B"/>
                </a:solidFill>
              </a:rPr>
              <a:t>Ideal body weight</a:t>
            </a:r>
            <a:endParaRPr lang="en-US" sz="5400" dirty="0">
              <a:solidFill>
                <a:srgbClr val="649B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weight that is believed to be </a:t>
            </a:r>
            <a:r>
              <a:rPr lang="en-US" sz="3600" dirty="0" smtClean="0">
                <a:solidFill>
                  <a:srgbClr val="FF0000"/>
                </a:solidFill>
              </a:rPr>
              <a:t>maximally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>healthful for a person, based chiefly on height but modified by factors such as </a:t>
            </a:r>
            <a:r>
              <a:rPr lang="en-US" sz="3600" dirty="0" smtClean="0">
                <a:solidFill>
                  <a:srgbClr val="FF0000"/>
                </a:solidFill>
              </a:rPr>
              <a:t>gender, age, build,</a:t>
            </a:r>
            <a:r>
              <a:rPr lang="en-US" sz="3600" dirty="0" smtClean="0"/>
              <a:t> and degree of muscular development.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5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Height/weight chart</a:t>
            </a:r>
            <a:endParaRPr lang="en-US" dirty="0"/>
          </a:p>
        </p:txBody>
      </p:sp>
      <p:pic>
        <p:nvPicPr>
          <p:cNvPr id="6" name="Content Placeholder 5" descr="height-weight-char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r="818"/>
          <a:stretch>
            <a:fillRect/>
          </a:stretch>
        </p:blipFill>
        <p:spPr>
          <a:xfrm>
            <a:off x="685800" y="1417638"/>
            <a:ext cx="7772400" cy="5000625"/>
          </a:xfrm>
        </p:spPr>
      </p:pic>
    </p:spTree>
    <p:extLst>
      <p:ext uri="{BB962C8B-B14F-4D97-AF65-F5344CB8AC3E}">
        <p14:creationId xmlns:p14="http://schemas.microsoft.com/office/powerpoint/2010/main" val="3492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Body mass index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a calculation that estimates how much body fat a person has based on his or her </a:t>
            </a:r>
            <a:r>
              <a:rPr lang="en-US" sz="4000" dirty="0" smtClean="0">
                <a:solidFill>
                  <a:srgbClr val="FF0000"/>
                </a:solidFill>
              </a:rPr>
              <a:t>weight </a:t>
            </a:r>
            <a:r>
              <a:rPr lang="en-US" sz="4000" dirty="0" smtClean="0"/>
              <a:t>and </a:t>
            </a:r>
            <a:r>
              <a:rPr lang="en-US" sz="4000" dirty="0" smtClean="0">
                <a:solidFill>
                  <a:srgbClr val="FF0000"/>
                </a:solidFill>
              </a:rPr>
              <a:t>height.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83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</a:rPr>
              <a:t>Bmi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is not always exact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A person can have a high BMI because he or she has a large frame and a lot of muscle instead of excess fat.</a:t>
            </a:r>
          </a:p>
          <a:p>
            <a:r>
              <a:rPr lang="en-US" sz="3200" dirty="0" smtClean="0"/>
              <a:t>2. A person with a small frame may have a normal BMI but might have too much body fat.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43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more BMI info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BMI of under 18.5 is considered underweight.</a:t>
            </a:r>
          </a:p>
          <a:p>
            <a:r>
              <a:rPr lang="en-US" sz="3200" dirty="0" smtClean="0"/>
              <a:t>BMI between 18.6 and 24.9 is considered healthy.</a:t>
            </a:r>
          </a:p>
          <a:p>
            <a:r>
              <a:rPr lang="en-US" sz="3200" dirty="0" smtClean="0"/>
              <a:t>BMI between 25 and 29.9 is considered overweight.</a:t>
            </a:r>
          </a:p>
          <a:p>
            <a:r>
              <a:rPr lang="en-US" sz="3200" dirty="0" smtClean="0"/>
              <a:t>BMI over 30 indicates obesity.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72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body types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Body typ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>
            <a:fillRect/>
          </a:stretch>
        </p:blipFill>
        <p:spPr>
          <a:xfrm>
            <a:off x="685800" y="1417638"/>
            <a:ext cx="7772400" cy="5137150"/>
          </a:xfrm>
        </p:spPr>
      </p:pic>
    </p:spTree>
    <p:extLst>
      <p:ext uri="{BB962C8B-B14F-4D97-AF65-F5344CB8AC3E}">
        <p14:creationId xmlns:p14="http://schemas.microsoft.com/office/powerpoint/2010/main" val="22457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ectomorph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thin</a:t>
            </a:r>
            <a:r>
              <a:rPr lang="en-US" sz="3200" dirty="0" smtClean="0"/>
              <a:t> person with a </a:t>
            </a:r>
            <a:r>
              <a:rPr lang="en-US" sz="3200" dirty="0" smtClean="0">
                <a:solidFill>
                  <a:srgbClr val="FF0000"/>
                </a:solidFill>
              </a:rPr>
              <a:t>linear</a:t>
            </a:r>
            <a:r>
              <a:rPr lang="en-US" sz="3200" dirty="0" smtClean="0"/>
              <a:t> appearance, small muscles, ultra-high metabolism, low body fat, narrow shoulders, waist, hips.</a:t>
            </a:r>
          </a:p>
          <a:p>
            <a:r>
              <a:rPr lang="en-US" sz="3200" dirty="0" smtClean="0"/>
              <a:t>Ectomorph examples: Chris Rock, Clint Eastwood, Gwyneth Paltrow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30339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mesomorph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Naturally </a:t>
            </a:r>
            <a:r>
              <a:rPr lang="en-US" sz="3200" dirty="0" smtClean="0">
                <a:solidFill>
                  <a:srgbClr val="FF0000"/>
                </a:solidFill>
              </a:rPr>
              <a:t>muscular</a:t>
            </a:r>
            <a:r>
              <a:rPr lang="en-US" sz="3200" dirty="0" smtClean="0"/>
              <a:t> person with broad shoulders, small waist, </a:t>
            </a:r>
            <a:r>
              <a:rPr lang="en-US" sz="3200" dirty="0" smtClean="0">
                <a:solidFill>
                  <a:srgbClr val="FF0000"/>
                </a:solidFill>
              </a:rPr>
              <a:t>athletic build</a:t>
            </a:r>
            <a:r>
              <a:rPr lang="en-US" sz="3200" dirty="0" smtClean="0"/>
              <a:t>, low body fat percentage.</a:t>
            </a:r>
          </a:p>
          <a:p>
            <a:r>
              <a:rPr lang="en-US" sz="2800" dirty="0" smtClean="0"/>
              <a:t>Mesomorph examples: Mark Wahlberg, Duane “The Rock” Johnson, Serena Williams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4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110</TotalTime>
  <Words>352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Wingdings 3</vt:lpstr>
      <vt:lpstr>Urban Pop</vt:lpstr>
      <vt:lpstr>Ideal body weight</vt:lpstr>
      <vt:lpstr>Ideal body weight</vt:lpstr>
      <vt:lpstr>Height/weight chart</vt:lpstr>
      <vt:lpstr>Body mass index</vt:lpstr>
      <vt:lpstr>Bmi is not always exact</vt:lpstr>
      <vt:lpstr>more BMI info</vt:lpstr>
      <vt:lpstr>body types</vt:lpstr>
      <vt:lpstr>ectomorph</vt:lpstr>
      <vt:lpstr>mesomorph</vt:lpstr>
      <vt:lpstr>endomorph</vt:lpstr>
      <vt:lpstr>Percent Body Fat</vt:lpstr>
      <vt:lpstr>Percent Body fat charts</vt:lpstr>
      <vt:lpstr>Waist to hip ratio</vt:lpstr>
      <vt:lpstr>PowerPoint Presentation</vt:lpstr>
    </vt:vector>
  </TitlesOfParts>
  <Company>The Trama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body weight</dc:title>
  <dc:creator>Mark and Joan Trama</dc:creator>
  <cp:lastModifiedBy>Harlow, Denise</cp:lastModifiedBy>
  <cp:revision>23</cp:revision>
  <dcterms:created xsi:type="dcterms:W3CDTF">2013-03-14T00:27:51Z</dcterms:created>
  <dcterms:modified xsi:type="dcterms:W3CDTF">2017-03-24T12:58:12Z</dcterms:modified>
</cp:coreProperties>
</file>